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62" r:id="rId4"/>
    <p:sldId id="259" r:id="rId5"/>
    <p:sldId id="260" r:id="rId6"/>
    <p:sldId id="263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68" autoAdjust="0"/>
    <p:restoredTop sz="94602" autoAdjust="0"/>
  </p:normalViewPr>
  <p:slideViewPr>
    <p:cSldViewPr>
      <p:cViewPr varScale="1">
        <p:scale>
          <a:sx n="65" d="100"/>
          <a:sy n="65" d="100"/>
        </p:scale>
        <p:origin x="-1396" y="-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712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486B804-36E1-4108-A58F-9E7C80B07035}" type="datetimeFigureOut">
              <a:rPr lang="en-US" smtClean="0"/>
              <a:t>7/12/2021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BC3F2A3-4C52-43ED-86B0-623508FF1343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6B804-36E1-4108-A58F-9E7C80B07035}" type="datetimeFigureOut">
              <a:rPr lang="en-US" smtClean="0"/>
              <a:t>7/12/2021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3F2A3-4C52-43ED-86B0-623508FF1343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6B804-36E1-4108-A58F-9E7C80B07035}" type="datetimeFigureOut">
              <a:rPr lang="en-US" smtClean="0"/>
              <a:t>7/12/2021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3F2A3-4C52-43ED-86B0-623508FF1343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6B804-36E1-4108-A58F-9E7C80B07035}" type="datetimeFigureOut">
              <a:rPr lang="en-US" smtClean="0"/>
              <a:t>7/12/2021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3F2A3-4C52-43ED-86B0-623508FF13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6B804-36E1-4108-A58F-9E7C80B07035}" type="datetimeFigureOut">
              <a:rPr lang="en-US" smtClean="0"/>
              <a:t>7/12/2021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3F2A3-4C52-43ED-86B0-623508FF1343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6B804-36E1-4108-A58F-9E7C80B07035}" type="datetimeFigureOut">
              <a:rPr lang="en-US" smtClean="0"/>
              <a:t>7/12/2021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3F2A3-4C52-43ED-86B0-623508FF13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6B804-36E1-4108-A58F-9E7C80B07035}" type="datetimeFigureOut">
              <a:rPr lang="en-US" smtClean="0"/>
              <a:t>7/12/2021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3F2A3-4C52-43ED-86B0-623508FF1343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6B804-36E1-4108-A58F-9E7C80B07035}" type="datetimeFigureOut">
              <a:rPr lang="en-US" smtClean="0"/>
              <a:t>7/12/2021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3F2A3-4C52-43ED-86B0-623508FF1343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6B804-36E1-4108-A58F-9E7C80B07035}" type="datetimeFigureOut">
              <a:rPr lang="en-US" smtClean="0"/>
              <a:t>7/12/2021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3F2A3-4C52-43ED-86B0-623508FF134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6B804-36E1-4108-A58F-9E7C80B07035}" type="datetimeFigureOut">
              <a:rPr lang="en-US" smtClean="0"/>
              <a:t>7/12/2021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3F2A3-4C52-43ED-86B0-623508FF134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6B804-36E1-4108-A58F-9E7C80B07035}" type="datetimeFigureOut">
              <a:rPr lang="en-US" smtClean="0"/>
              <a:t>7/12/2021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3F2A3-4C52-43ED-86B0-623508FF134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E486B804-36E1-4108-A58F-9E7C80B07035}" type="datetimeFigureOut">
              <a:rPr lang="en-US" smtClean="0"/>
              <a:t>7/12/2021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5BC3F2A3-4C52-43ED-86B0-623508FF1343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MERS Middle Eastern </a:t>
            </a:r>
            <a:r>
              <a:rPr lang="en-US" dirty="0" smtClean="0"/>
              <a:t>Respiratory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Name </a:t>
            </a:r>
          </a:p>
          <a:p>
            <a:r>
              <a:rPr lang="en-US" dirty="0" smtClean="0"/>
              <a:t>Date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1040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MERS is a </a:t>
            </a:r>
            <a:r>
              <a:rPr lang="en-US" dirty="0" smtClean="0"/>
              <a:t>viral respiratory illness documented </a:t>
            </a:r>
            <a:r>
              <a:rPr lang="en-US" dirty="0" smtClean="0"/>
              <a:t>in </a:t>
            </a:r>
            <a:r>
              <a:rPr lang="en-US" dirty="0" smtClean="0"/>
              <a:t>Saudi Arabia </a:t>
            </a:r>
            <a:r>
              <a:rPr lang="en-US" dirty="0" smtClean="0"/>
              <a:t>in 2012 and reported in 27 </a:t>
            </a:r>
            <a:r>
              <a:rPr lang="en-US" dirty="0" smtClean="0"/>
              <a:t>nations </a:t>
            </a:r>
            <a:r>
              <a:rPr lang="en-US" dirty="0" smtClean="0"/>
              <a:t>globally by 2021.</a:t>
            </a:r>
          </a:p>
          <a:p>
            <a:r>
              <a:rPr lang="en-US" dirty="0" smtClean="0"/>
              <a:t>It’s </a:t>
            </a:r>
            <a:r>
              <a:rPr lang="en-US" dirty="0" smtClean="0"/>
              <a:t>caused by the novel </a:t>
            </a:r>
            <a:r>
              <a:rPr lang="en-US" dirty="0" smtClean="0"/>
              <a:t>coronavirus </a:t>
            </a:r>
            <a:r>
              <a:rPr lang="en-US" dirty="0" smtClean="0"/>
              <a:t>that </a:t>
            </a:r>
            <a:r>
              <a:rPr lang="en-US" dirty="0" smtClean="0"/>
              <a:t>comes </a:t>
            </a:r>
            <a:r>
              <a:rPr lang="en-US" dirty="0" smtClean="0"/>
              <a:t>with </a:t>
            </a:r>
            <a:r>
              <a:rPr lang="en-US" dirty="0" smtClean="0"/>
              <a:t>different variants.</a:t>
            </a:r>
            <a:endParaRPr lang="en-US" dirty="0" smtClean="0"/>
          </a:p>
          <a:p>
            <a:r>
              <a:rPr lang="en-US" dirty="0" smtClean="0"/>
              <a:t>It’s </a:t>
            </a:r>
            <a:r>
              <a:rPr lang="en-US" dirty="0" smtClean="0"/>
              <a:t>main </a:t>
            </a:r>
            <a:r>
              <a:rPr lang="en-US" dirty="0" smtClean="0"/>
              <a:t>symptoms include breath </a:t>
            </a:r>
            <a:r>
              <a:rPr lang="en-US" dirty="0" smtClean="0"/>
              <a:t>shortness, fever, cough., </a:t>
            </a:r>
            <a:r>
              <a:rPr lang="en-US" dirty="0" smtClean="0"/>
              <a:t>high </a:t>
            </a:r>
            <a:r>
              <a:rPr lang="en-US" dirty="0" smtClean="0"/>
              <a:t>fever at above </a:t>
            </a:r>
            <a:r>
              <a:rPr lang="en-US" dirty="0"/>
              <a:t>38°C</a:t>
            </a:r>
            <a:r>
              <a:rPr lang="en-US" dirty="0" smtClean="0"/>
              <a:t>, and diarrhea.</a:t>
            </a:r>
          </a:p>
          <a:p>
            <a:r>
              <a:rPr lang="en-US" dirty="0" smtClean="0"/>
              <a:t>Some </a:t>
            </a:r>
            <a:r>
              <a:rPr lang="en-US" dirty="0" smtClean="0"/>
              <a:t>of the patients </a:t>
            </a:r>
            <a:r>
              <a:rPr lang="en-US" dirty="0" smtClean="0"/>
              <a:t>present an asymptomatic </a:t>
            </a:r>
            <a:r>
              <a:rPr lang="en-US" dirty="0" smtClean="0"/>
              <a:t>cases</a:t>
            </a:r>
          </a:p>
          <a:p>
            <a:pPr lvl="1"/>
            <a:r>
              <a:rPr lang="en-US" dirty="0" smtClean="0"/>
              <a:t>It’s a situation where the </a:t>
            </a:r>
            <a:r>
              <a:rPr lang="en-US" dirty="0" smtClean="0"/>
              <a:t>patient </a:t>
            </a:r>
            <a:r>
              <a:rPr lang="en-US" dirty="0" smtClean="0"/>
              <a:t>shows no </a:t>
            </a:r>
            <a:r>
              <a:rPr lang="en-US" dirty="0" smtClean="0"/>
              <a:t>symptoms </a:t>
            </a:r>
            <a:r>
              <a:rPr lang="en-US" dirty="0" smtClean="0"/>
              <a:t>after a lab test.</a:t>
            </a:r>
          </a:p>
          <a:p>
            <a:pPr lvl="1"/>
            <a:r>
              <a:rPr lang="en-US" dirty="0" smtClean="0"/>
              <a:t>They are </a:t>
            </a:r>
            <a:r>
              <a:rPr lang="en-US" dirty="0" smtClean="0"/>
              <a:t>detected after effective </a:t>
            </a:r>
            <a:r>
              <a:rPr lang="en-US" dirty="0" smtClean="0"/>
              <a:t>contact </a:t>
            </a:r>
            <a:r>
              <a:rPr lang="en-US" dirty="0" smtClean="0"/>
              <a:t>tracing </a:t>
            </a:r>
            <a:r>
              <a:rPr lang="en-US" dirty="0" smtClean="0"/>
              <a:t>of the </a:t>
            </a:r>
            <a:r>
              <a:rPr lang="en-US" dirty="0" smtClean="0"/>
              <a:t>confirmed cases (WHO, 2019).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341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MERS is spread from one person to another.</a:t>
            </a:r>
          </a:p>
          <a:p>
            <a:r>
              <a:rPr lang="en-US" dirty="0" smtClean="0"/>
              <a:t>The person a will contract MERS when they come into close contact with infected </a:t>
            </a:r>
            <a:r>
              <a:rPr lang="en-US" dirty="0" smtClean="0"/>
              <a:t>patients.</a:t>
            </a:r>
            <a:endParaRPr lang="en-US" dirty="0" smtClean="0"/>
          </a:p>
          <a:p>
            <a:r>
              <a:rPr lang="en-US" dirty="0" smtClean="0"/>
              <a:t>Also, a </a:t>
            </a:r>
            <a:r>
              <a:rPr lang="en-US" dirty="0" smtClean="0"/>
              <a:t>person </a:t>
            </a:r>
            <a:r>
              <a:rPr lang="en-US" dirty="0" smtClean="0"/>
              <a:t>will contract  MERS if they come into contact with the patient’s body fluids and respiratory secretions.</a:t>
            </a:r>
          </a:p>
          <a:p>
            <a:r>
              <a:rPr lang="en-US" dirty="0" smtClean="0"/>
              <a:t>Hence, there </a:t>
            </a:r>
            <a:r>
              <a:rPr lang="en-US" dirty="0" smtClean="0"/>
              <a:t>have been </a:t>
            </a:r>
            <a:r>
              <a:rPr lang="en-US" dirty="0" smtClean="0"/>
              <a:t>high cases </a:t>
            </a:r>
            <a:r>
              <a:rPr lang="en-US" dirty="0" smtClean="0"/>
              <a:t>arising </a:t>
            </a:r>
            <a:r>
              <a:rPr lang="en-US" dirty="0" smtClean="0"/>
              <a:t>from </a:t>
            </a:r>
            <a:r>
              <a:rPr lang="en-US" dirty="0" smtClean="0"/>
              <a:t>relatives </a:t>
            </a:r>
            <a:r>
              <a:rPr lang="en-US" dirty="0" smtClean="0"/>
              <a:t>and friends with </a:t>
            </a:r>
            <a:r>
              <a:rPr lang="en-US" dirty="0" smtClean="0"/>
              <a:t>close </a:t>
            </a:r>
            <a:r>
              <a:rPr lang="en-US" dirty="0"/>
              <a:t>contact (Park</a:t>
            </a:r>
            <a:r>
              <a:rPr lang="en-US" dirty="0" smtClean="0"/>
              <a:t>, Jung </a:t>
            </a:r>
            <a:r>
              <a:rPr lang="en-US" dirty="0"/>
              <a:t>&amp; Kim, </a:t>
            </a:r>
            <a:r>
              <a:rPr lang="en-US" dirty="0" smtClean="0"/>
              <a:t>2018</a:t>
            </a:r>
            <a:r>
              <a:rPr lang="en-US" dirty="0"/>
              <a:t>).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Virus transmission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669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Dromedary </a:t>
            </a:r>
            <a:r>
              <a:rPr lang="en-US" dirty="0" smtClean="0"/>
              <a:t>camels </a:t>
            </a:r>
            <a:r>
              <a:rPr lang="en-US" dirty="0" smtClean="0"/>
              <a:t>are</a:t>
            </a:r>
            <a:r>
              <a:rPr lang="en-US" dirty="0" smtClean="0"/>
              <a:t> believed to be the major </a:t>
            </a:r>
            <a:r>
              <a:rPr lang="en-US" dirty="0" smtClean="0"/>
              <a:t>reservoir of the MERS virus.</a:t>
            </a:r>
          </a:p>
          <a:p>
            <a:r>
              <a:rPr lang="en-US" dirty="0" smtClean="0"/>
              <a:t>NCBI reports that the animal is found to  have a seroprevalence of more than 90% to the virus</a:t>
            </a:r>
          </a:p>
          <a:p>
            <a:r>
              <a:rPr lang="en-US" dirty="0" smtClean="0"/>
              <a:t>Hence, the disease is </a:t>
            </a:r>
            <a:r>
              <a:rPr lang="en-US" dirty="0" smtClean="0"/>
              <a:t>transmitted </a:t>
            </a:r>
            <a:r>
              <a:rPr lang="en-US" dirty="0" smtClean="0"/>
              <a:t>from the animal to humans</a:t>
            </a:r>
          </a:p>
          <a:p>
            <a:r>
              <a:rPr lang="en-US" dirty="0" smtClean="0"/>
              <a:t>However, the real </a:t>
            </a:r>
            <a:r>
              <a:rPr lang="en-US" dirty="0" smtClean="0"/>
              <a:t>transmission </a:t>
            </a:r>
            <a:r>
              <a:rPr lang="en-US" dirty="0" smtClean="0"/>
              <a:t>aspect and process of the </a:t>
            </a:r>
            <a:r>
              <a:rPr lang="en-US" dirty="0" smtClean="0"/>
              <a:t>virus </a:t>
            </a:r>
            <a:r>
              <a:rPr lang="en-US" dirty="0" smtClean="0"/>
              <a:t>from the dromedary camels to humans remains unknown (Hemida et al., 2017).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virus reservoir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13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MERS applies a Double-Stranded </a:t>
            </a:r>
            <a:r>
              <a:rPr lang="en-US" dirty="0"/>
              <a:t>RNA-Binding </a:t>
            </a:r>
            <a:r>
              <a:rPr lang="en-US" dirty="0" smtClean="0"/>
              <a:t>Protein (dsRNA) viral genome.</a:t>
            </a:r>
          </a:p>
          <a:p>
            <a:r>
              <a:rPr lang="en-US" dirty="0" smtClean="0"/>
              <a:t>The it </a:t>
            </a:r>
            <a:r>
              <a:rPr lang="en-US" dirty="0" smtClean="0"/>
              <a:t>applies </a:t>
            </a:r>
            <a:r>
              <a:rPr lang="en-US" dirty="0" smtClean="0"/>
              <a:t>it in circumventing the inherent antiviral response  through </a:t>
            </a:r>
            <a:r>
              <a:rPr lang="en-US" dirty="0" smtClean="0"/>
              <a:t>permuting  </a:t>
            </a:r>
            <a:r>
              <a:rPr lang="en-US" dirty="0" smtClean="0"/>
              <a:t>of created pact </a:t>
            </a:r>
            <a:r>
              <a:rPr lang="en-US" dirty="0" smtClean="0"/>
              <a:t>between double stranded </a:t>
            </a:r>
            <a:r>
              <a:rPr lang="en-US" dirty="0" smtClean="0"/>
              <a:t>and RNA </a:t>
            </a:r>
            <a:r>
              <a:rPr lang="en-US" dirty="0" smtClean="0"/>
              <a:t>binding </a:t>
            </a:r>
            <a:r>
              <a:rPr lang="en-US" dirty="0" smtClean="0"/>
              <a:t>protein (Comar et al., 2019).</a:t>
            </a:r>
          </a:p>
          <a:p>
            <a:r>
              <a:rPr lang="en-US" dirty="0" smtClean="0"/>
              <a:t>dsRNA </a:t>
            </a:r>
            <a:r>
              <a:rPr lang="en-US" dirty="0" smtClean="0"/>
              <a:t>promotes </a:t>
            </a:r>
            <a:r>
              <a:rPr lang="en-US" dirty="0" smtClean="0"/>
              <a:t>the </a:t>
            </a:r>
            <a:r>
              <a:rPr lang="en-US" dirty="0" smtClean="0"/>
              <a:t>evolution </a:t>
            </a:r>
            <a:r>
              <a:rPr lang="en-US" dirty="0" smtClean="0"/>
              <a:t>of the MERS disease </a:t>
            </a:r>
            <a:r>
              <a:rPr lang="en-US" dirty="0" smtClean="0"/>
              <a:t>its </a:t>
            </a:r>
            <a:r>
              <a:rPr lang="en-US" dirty="0" smtClean="0"/>
              <a:t>its protein domains leading to cells biological </a:t>
            </a:r>
            <a:r>
              <a:rPr lang="en-US" dirty="0" smtClean="0"/>
              <a:t>activities </a:t>
            </a:r>
            <a:r>
              <a:rPr lang="en-US" dirty="0" smtClean="0"/>
              <a:t>that includes; </a:t>
            </a:r>
          </a:p>
          <a:p>
            <a:pPr lvl="1"/>
            <a:r>
              <a:rPr lang="en-US" dirty="0" smtClean="0"/>
              <a:t>Antiviral </a:t>
            </a:r>
            <a:r>
              <a:rPr lang="en-US" dirty="0" smtClean="0"/>
              <a:t>immunity and RNA interference.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viral genome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780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MERS is a </a:t>
            </a:r>
            <a:r>
              <a:rPr lang="en-US" dirty="0" smtClean="0"/>
              <a:t>complicated </a:t>
            </a:r>
            <a:r>
              <a:rPr lang="en-US" dirty="0" smtClean="0"/>
              <a:t>disease as </a:t>
            </a:r>
            <a:r>
              <a:rPr lang="en-US" dirty="0" smtClean="0"/>
              <a:t>depicted </a:t>
            </a:r>
            <a:r>
              <a:rPr lang="en-US" dirty="0" smtClean="0"/>
              <a:t>by its </a:t>
            </a:r>
            <a:r>
              <a:rPr lang="en-US" dirty="0" smtClean="0"/>
              <a:t>viral </a:t>
            </a:r>
            <a:r>
              <a:rPr lang="en-US" dirty="0" smtClean="0"/>
              <a:t>nature.</a:t>
            </a:r>
          </a:p>
          <a:p>
            <a:r>
              <a:rPr lang="en-US" dirty="0" smtClean="0"/>
              <a:t>Thus, there is no </a:t>
            </a:r>
            <a:r>
              <a:rPr lang="en-US" dirty="0" smtClean="0"/>
              <a:t>direct treatment </a:t>
            </a:r>
            <a:r>
              <a:rPr lang="en-US" dirty="0" smtClean="0"/>
              <a:t>of the </a:t>
            </a:r>
            <a:r>
              <a:rPr lang="en-US" dirty="0" smtClean="0"/>
              <a:t>virus.</a:t>
            </a:r>
            <a:endParaRPr lang="en-US" dirty="0" smtClean="0"/>
          </a:p>
          <a:p>
            <a:r>
              <a:rPr lang="en-US" dirty="0" smtClean="0"/>
              <a:t>hence, </a:t>
            </a:r>
            <a:r>
              <a:rPr lang="en-US" dirty="0" smtClean="0"/>
              <a:t>patients </a:t>
            </a:r>
            <a:r>
              <a:rPr lang="en-US" dirty="0" smtClean="0"/>
              <a:t>are </a:t>
            </a:r>
            <a:r>
              <a:rPr lang="en-US" dirty="0" smtClean="0"/>
              <a:t>treated </a:t>
            </a:r>
            <a:r>
              <a:rPr lang="en-US" dirty="0" smtClean="0"/>
              <a:t>according to the </a:t>
            </a:r>
            <a:r>
              <a:rPr lang="en-US" dirty="0" smtClean="0"/>
              <a:t>symptoms identified through </a:t>
            </a:r>
            <a:r>
              <a:rPr lang="en-US" dirty="0" smtClean="0"/>
              <a:t>the </a:t>
            </a:r>
            <a:r>
              <a:rPr lang="en-US" dirty="0" smtClean="0"/>
              <a:t>laboratory </a:t>
            </a:r>
            <a:r>
              <a:rPr lang="en-US" dirty="0" smtClean="0"/>
              <a:t>tests.</a:t>
            </a:r>
          </a:p>
          <a:p>
            <a:r>
              <a:rPr lang="en-US" dirty="0" smtClean="0"/>
              <a:t>If the </a:t>
            </a:r>
            <a:r>
              <a:rPr lang="en-US" dirty="0" smtClean="0"/>
              <a:t>condition becomes severe, treatment </a:t>
            </a:r>
            <a:r>
              <a:rPr lang="en-US" dirty="0" smtClean="0"/>
              <a:t>will include </a:t>
            </a:r>
            <a:r>
              <a:rPr lang="en-US" dirty="0" smtClean="0"/>
              <a:t>providing</a:t>
            </a:r>
            <a:r>
              <a:rPr lang="en-US" dirty="0" smtClean="0"/>
              <a:t> special </a:t>
            </a:r>
            <a:r>
              <a:rPr lang="en-US" dirty="0" smtClean="0"/>
              <a:t>care to vital </a:t>
            </a:r>
            <a:r>
              <a:rPr lang="en-US" dirty="0" smtClean="0"/>
              <a:t>organs to enable their functionality. </a:t>
            </a:r>
          </a:p>
          <a:p>
            <a:r>
              <a:rPr lang="en-US" dirty="0" smtClean="0"/>
              <a:t>However, Cyclosporin is used to inhibit MERS replication in the body (Sauerhering et al., 2020</a:t>
            </a:r>
            <a:r>
              <a:rPr lang="en-US" dirty="0"/>
              <a:t>)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8440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Comar, C. E., Goldstein, S. A., Li, Y., Yount, B., Baric, R. S., &amp; Weiss, S. R. (2019). Antagonism of dsRNA-induced innate immune pathways by NS4a and NS4b accessory proteins during MERS coronavirus infection. </a:t>
            </a:r>
            <a:r>
              <a:rPr lang="en-US" i="1" dirty="0"/>
              <a:t>MBio</a:t>
            </a:r>
            <a:r>
              <a:rPr lang="en-US" dirty="0"/>
              <a:t>, </a:t>
            </a:r>
            <a:r>
              <a:rPr lang="en-US" i="1" dirty="0"/>
              <a:t>10</a:t>
            </a:r>
            <a:r>
              <a:rPr lang="en-US" dirty="0"/>
              <a:t>(2), e00319-19.</a:t>
            </a:r>
          </a:p>
          <a:p>
            <a:r>
              <a:rPr lang="en-US" dirty="0" smtClean="0"/>
              <a:t>Hemida</a:t>
            </a:r>
            <a:r>
              <a:rPr lang="en-US" dirty="0"/>
              <a:t>, M. G., Elmoslemany, A., Al‐Hizab, F., Alnaeem, A., Almathen, F., Faye, B., ... &amp; Peiris, M. (2017). Dromedary camels and the transmission of Middle East respiratory syndrome coronavirus (MERS‐CoV). </a:t>
            </a:r>
            <a:r>
              <a:rPr lang="en-US" i="1" dirty="0"/>
              <a:t>Transboundary and emerging diseases</a:t>
            </a:r>
            <a:r>
              <a:rPr lang="en-US" dirty="0"/>
              <a:t>, </a:t>
            </a:r>
            <a:r>
              <a:rPr lang="en-US" i="1" dirty="0"/>
              <a:t>64</a:t>
            </a:r>
            <a:r>
              <a:rPr lang="en-US" dirty="0"/>
              <a:t>(2), 344-353. </a:t>
            </a:r>
            <a:r>
              <a:rPr lang="en-US" dirty="0" smtClean="0"/>
              <a:t>doi</a:t>
            </a:r>
            <a:r>
              <a:rPr lang="en-US" dirty="0"/>
              <a:t>: </a:t>
            </a:r>
            <a:r>
              <a:rPr lang="en-US" dirty="0" smtClean="0"/>
              <a:t>10.1111/tbed.12401</a:t>
            </a:r>
          </a:p>
          <a:p>
            <a:r>
              <a:rPr lang="en-US" dirty="0" smtClean="0"/>
              <a:t>Park</a:t>
            </a:r>
            <a:r>
              <a:rPr lang="en-US" dirty="0"/>
              <a:t>, J. E., Jung, S., &amp; Kim, A. (2018). MERS transmission and risk factors: a systematic review. </a:t>
            </a:r>
            <a:r>
              <a:rPr lang="en-US" i="1" dirty="0"/>
              <a:t>BMC public health</a:t>
            </a:r>
            <a:r>
              <a:rPr lang="en-US" dirty="0"/>
              <a:t>, </a:t>
            </a:r>
            <a:r>
              <a:rPr lang="en-US" i="1" dirty="0"/>
              <a:t>18</a:t>
            </a:r>
            <a:r>
              <a:rPr lang="en-US" dirty="0"/>
              <a:t>(1), 1-15</a:t>
            </a:r>
            <a:r>
              <a:rPr lang="en-US" dirty="0" smtClean="0"/>
              <a:t>.</a:t>
            </a:r>
          </a:p>
          <a:p>
            <a:r>
              <a:rPr lang="en-US" dirty="0"/>
              <a:t>Sauerhering, L., Kupke, A., Meier, L., Dietzel, E., Hoppe, J., Gruber, A. D., ... &amp; Peteranderl, C. (2020). Cyclophilin inhibitors restrict Middle East respiratory syndrome coronavirus via interferon-</a:t>
            </a:r>
            <a:r>
              <a:rPr lang="el-GR" dirty="0"/>
              <a:t>λ </a:t>
            </a:r>
            <a:r>
              <a:rPr lang="en-US" dirty="0"/>
              <a:t>in vitro and in mice. </a:t>
            </a:r>
            <a:r>
              <a:rPr lang="en-US" i="1" dirty="0"/>
              <a:t>European Respiratory Journal</a:t>
            </a:r>
            <a:r>
              <a:rPr lang="en-US" dirty="0"/>
              <a:t>, </a:t>
            </a:r>
            <a:r>
              <a:rPr lang="en-US" i="1" dirty="0"/>
              <a:t>56</a:t>
            </a:r>
            <a:r>
              <a:rPr lang="en-US" dirty="0"/>
              <a:t>(5).</a:t>
            </a:r>
          </a:p>
          <a:p>
            <a:r>
              <a:rPr lang="en-US" dirty="0" smtClean="0"/>
              <a:t>World </a:t>
            </a:r>
            <a:r>
              <a:rPr lang="en-US" dirty="0"/>
              <a:t>Health Organization. (2019). Middle East respiratory syndrome coronavirus (MERS-CoV</a:t>
            </a:r>
            <a:r>
              <a:rPr lang="en-US" dirty="0" smtClean="0"/>
              <a:t>).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7007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225</TotalTime>
  <Words>445</Words>
  <Application>Microsoft Office PowerPoint</Application>
  <PresentationFormat>On-screen Show (4:3)</PresentationFormat>
  <Paragraphs>37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Hardcover</vt:lpstr>
      <vt:lpstr>MERS Middle Eastern Respiratory</vt:lpstr>
      <vt:lpstr>Introduction </vt:lpstr>
      <vt:lpstr>Virus transmission </vt:lpstr>
      <vt:lpstr>The virus reservoir</vt:lpstr>
      <vt:lpstr>The viral genome</vt:lpstr>
      <vt:lpstr>Treatment </vt:lpstr>
      <vt:lpstr>References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</dc:creator>
  <cp:lastModifiedBy>sa</cp:lastModifiedBy>
  <cp:revision>50</cp:revision>
  <dcterms:created xsi:type="dcterms:W3CDTF">2021-07-12T10:08:39Z</dcterms:created>
  <dcterms:modified xsi:type="dcterms:W3CDTF">2021-07-12T14:08:18Z</dcterms:modified>
</cp:coreProperties>
</file>